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56" r:id="rId2"/>
    <p:sldId id="276" r:id="rId3"/>
    <p:sldId id="288" r:id="rId4"/>
    <p:sldId id="280" r:id="rId5"/>
    <p:sldId id="282" r:id="rId6"/>
    <p:sldId id="287" r:id="rId7"/>
    <p:sldId id="284" r:id="rId8"/>
    <p:sldId id="285" r:id="rId9"/>
    <p:sldId id="273" r:id="rId10"/>
    <p:sldId id="281" r:id="rId11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C0458C-1B10-41DA-AAEA-61CBDD9261AB}" type="datetimeFigureOut">
              <a:rPr lang="bg-BG" smtClean="0"/>
              <a:t>18.3.2021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D8BDB-0F25-4572-8932-A367379020E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16974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5395B-BE5D-470A-9496-1F846605698A}" type="datetime1">
              <a:rPr lang="bg-BG" smtClean="0"/>
              <a:t>18.3.2021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Да се помни и предава...</a:t>
            </a:r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0737-03B1-4214-94A4-B27690F1C34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72772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5191C-A01D-42A3-9D33-6C5A6F9FBBD7}" type="datetime1">
              <a:rPr lang="bg-BG" smtClean="0"/>
              <a:t>18.3.2021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Да се помни и предава...</a:t>
            </a:r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0737-03B1-4214-94A4-B27690F1C34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41631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9F614-4280-40CF-BCEF-7F33AA2F2407}" type="datetime1">
              <a:rPr lang="bg-BG" smtClean="0"/>
              <a:t>18.3.2021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Да се помни и предава...</a:t>
            </a:r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0737-03B1-4214-94A4-B27690F1C34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08784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BF30E-843F-4E41-BD95-7F88CEC84EDB}" type="datetime1">
              <a:rPr lang="bg-BG" smtClean="0"/>
              <a:t>18.3.2021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Да се помни и предава...</a:t>
            </a:r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0737-03B1-4214-94A4-B27690F1C34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1044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CD84-523E-468C-879A-3D6122551ECB}" type="datetime1">
              <a:rPr lang="bg-BG" smtClean="0"/>
              <a:t>18.3.2021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Да се помни и предава...</a:t>
            </a:r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0737-03B1-4214-94A4-B27690F1C34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02540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9194-61A3-42CF-84CC-CFBABAA8C8D2}" type="datetime1">
              <a:rPr lang="bg-BG" smtClean="0"/>
              <a:t>18.3.2021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Да се помни и предава...</a:t>
            </a:r>
            <a:endParaRPr lang="bg-B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0737-03B1-4214-94A4-B27690F1C34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87483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698D-8EEA-44B0-8912-1E20874E2888}" type="datetime1">
              <a:rPr lang="bg-BG" smtClean="0"/>
              <a:t>18.3.2021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Да се помни и предава...</a:t>
            </a:r>
            <a:endParaRPr lang="bg-BG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0737-03B1-4214-94A4-B27690F1C34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06795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27E9-3BDB-41B3-8CA7-CC8253155684}" type="datetime1">
              <a:rPr lang="bg-BG" smtClean="0"/>
              <a:t>18.3.2021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Да се помни и предава...</a:t>
            </a:r>
            <a:endParaRPr lang="bg-BG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0737-03B1-4214-94A4-B27690F1C34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50409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86C56-D6D7-4CEB-AE1C-F7CCD6C45747}" type="datetime1">
              <a:rPr lang="bg-BG" smtClean="0"/>
              <a:t>18.3.2021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Да се помни и предава...</a:t>
            </a: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0737-03B1-4214-94A4-B27690F1C34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86137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D1AD5-4D87-485F-B544-931686002904}" type="datetime1">
              <a:rPr lang="bg-BG" smtClean="0"/>
              <a:t>18.3.2021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Да се помни и предава...</a:t>
            </a:r>
            <a:endParaRPr lang="bg-B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0737-03B1-4214-94A4-B27690F1C34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92329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4656F-B491-4389-9710-F9760D739367}" type="datetime1">
              <a:rPr lang="bg-BG" smtClean="0"/>
              <a:t>18.3.2021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Да се помни и предава...</a:t>
            </a:r>
            <a:endParaRPr lang="bg-B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0737-03B1-4214-94A4-B27690F1C34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3826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B2C57-F325-4C6E-BE1D-20513C9F3A02}" type="datetime1">
              <a:rPr lang="bg-BG" smtClean="0"/>
              <a:t>18.3.2021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 smtClean="0"/>
              <a:t>Да се помни и предава...</a:t>
            </a:r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00737-03B1-4214-94A4-B27690F1C34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35008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97" y="0"/>
            <a:ext cx="9144397" cy="6858296"/>
          </a:xfrm>
          <a:prstGeom prst="rect">
            <a:avLst/>
          </a:prstGeom>
        </p:spPr>
      </p:pic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6858000" cy="990600"/>
          </a:xfrm>
        </p:spPr>
        <p:txBody>
          <a:bodyPr>
            <a:normAutofit/>
          </a:bodyPr>
          <a:lstStyle/>
          <a:p>
            <a:endParaRPr lang="bg-BG" dirty="0">
              <a:latin typeface="Monotype Corsiva" panose="03010101010201010101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71123" y="5428384"/>
            <a:ext cx="1822862" cy="951058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Да се помни и предава...</a:t>
            </a:r>
            <a:endParaRPr lang="bg-BG" dirty="0"/>
          </a:p>
        </p:txBody>
      </p:sp>
      <p:sp>
        <p:nvSpPr>
          <p:cNvPr id="8" name="Horizontal Scroll 7"/>
          <p:cNvSpPr/>
          <p:nvPr/>
        </p:nvSpPr>
        <p:spPr>
          <a:xfrm>
            <a:off x="346329" y="0"/>
            <a:ext cx="8450943" cy="3581400"/>
          </a:xfrm>
          <a:prstGeom prst="horizontalScroll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0"/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Инициатива на ДГ </a:t>
            </a:r>
            <a:r>
              <a:rPr lang="ru-RU" sz="3200" b="1" dirty="0" smtClean="0">
                <a:ln w="0"/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72 </a:t>
            </a:r>
            <a:r>
              <a:rPr lang="ru-RU" sz="3200" b="1" dirty="0" smtClean="0">
                <a:ln w="0"/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“Приказка без край“</a:t>
            </a:r>
            <a:br>
              <a:rPr lang="ru-RU" sz="3200" b="1" dirty="0" smtClean="0">
                <a:ln w="0"/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3200" b="1" dirty="0" smtClean="0">
                <a:ln w="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Да се помни и предава…</a:t>
            </a:r>
            <a:r>
              <a:rPr lang="ru-RU" sz="3200" b="1" dirty="0" smtClean="0">
                <a:ln w="0"/>
                <a:solidFill>
                  <a:schemeClr val="accent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3200" b="1" dirty="0" smtClean="0">
                <a:ln w="0"/>
                <a:solidFill>
                  <a:schemeClr val="accent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3200" b="1" dirty="0" smtClean="0">
                <a:ln w="0"/>
                <a:solidFill>
                  <a:srgbClr val="92D05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„Тодоровден“</a:t>
            </a:r>
            <a:endParaRPr lang="bg-BG" sz="3200" b="1" dirty="0">
              <a:ln w="0"/>
              <a:solidFill>
                <a:srgbClr val="92D05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7353" y="3282021"/>
            <a:ext cx="3432807" cy="2489192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9861" y="3028520"/>
            <a:ext cx="2784924" cy="2095853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" y="3598579"/>
            <a:ext cx="3855505" cy="3051588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Кои празнуват на Тодоровден?!</a:t>
            </a:r>
            <a:endParaRPr lang="bg-BG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7131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Тодоровден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празнуват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хората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имена: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Тодор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Тодорка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Теодор, Теодора,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Божидар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Божидара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Юлиян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Юлияна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Тея,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5888469"/>
            <a:ext cx="1822862" cy="95105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Да се помни и предава...</a:t>
            </a:r>
            <a:endParaRPr lang="bg-B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-800" b="8267"/>
          <a:stretch/>
        </p:blipFill>
        <p:spPr>
          <a:xfrm>
            <a:off x="1600200" y="2438401"/>
            <a:ext cx="48006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8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6539972" cy="3505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Тодоровден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наричан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също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Тодорица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Тудорица</a:t>
            </a: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Конски</a:t>
            </a: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Великден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църковен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празник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празнуван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съботния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първата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седмица на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Великия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пост. Всяка година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Тодоровден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празнува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различна дата.</a:t>
            </a:r>
          </a:p>
          <a:p>
            <a:pPr marL="0" indent="0">
              <a:buNone/>
            </a:pPr>
            <a:r>
              <a:rPr lang="ru-RU" sz="2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Денят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в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памет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великомъченик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одор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Тирон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5888469"/>
            <a:ext cx="1822862" cy="951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Да се помни и предава...</a:t>
            </a:r>
            <a:endParaRPr lang="bg-BG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169715"/>
            <a:ext cx="8362950" cy="1268412"/>
          </a:xfrm>
        </p:spPr>
        <p:txBody>
          <a:bodyPr/>
          <a:lstStyle/>
          <a:p>
            <a:r>
              <a:rPr lang="bg-BG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Какво трябва да знаем за Тодоровден</a:t>
            </a:r>
            <a:r>
              <a:rPr lang="bg-BG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?</a:t>
            </a:r>
            <a:endParaRPr lang="bg-BG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4736" y="213651"/>
            <a:ext cx="2078916" cy="3279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3508532"/>
            <a:ext cx="6463772" cy="295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Horizontal Scroll 8"/>
          <p:cNvSpPr/>
          <p:nvPr/>
        </p:nvSpPr>
        <p:spPr>
          <a:xfrm>
            <a:off x="2590800" y="4953000"/>
            <a:ext cx="1295400" cy="533400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g-BG" sz="16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Тодоровден</a:t>
            </a:r>
          </a:p>
        </p:txBody>
      </p:sp>
    </p:spTree>
    <p:extLst>
      <p:ext uri="{BB962C8B-B14F-4D97-AF65-F5344CB8AC3E}">
        <p14:creationId xmlns:p14="http://schemas.microsoft.com/office/powerpoint/2010/main" val="13915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28600"/>
            <a:ext cx="4114800" cy="7086600"/>
          </a:xfrm>
        </p:spPr>
        <p:txBody>
          <a:bodyPr>
            <a:normAutofit/>
          </a:bodyPr>
          <a:lstStyle/>
          <a:p>
            <a:pPr>
              <a:spcBef>
                <a:spcPts val="750"/>
              </a:spcBef>
            </a:pP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Едно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от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названията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Тодоровден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</a:t>
            </a:r>
            <a:r>
              <a:rPr lang="ru-RU" sz="24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Конски</a:t>
            </a: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bg-BG" sz="24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</a:t>
            </a:r>
            <a:r>
              <a:rPr lang="ru-RU" sz="2400" b="1" i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еликден</a:t>
            </a:r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показва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почит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към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коня,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който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е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неотменна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част от образа на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светеца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Преданията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разказват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че на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този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ден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светецът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обличал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девет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кожуха и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отивал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при Бога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със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своя кон да проси за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лято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И понеже Господ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уважава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светеца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още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докато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той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изрича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молбата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си,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отвън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на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мястото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където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е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забоден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маждракът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копието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светеца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),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започва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да се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издига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пара и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земята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се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затопля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lang="bg-BG" sz="2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Да се помни и предава...</a:t>
            </a:r>
            <a:endParaRPr lang="bg-B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6000" t="4667" r="16000" b="13333"/>
          <a:stretch/>
        </p:blipFill>
        <p:spPr>
          <a:xfrm>
            <a:off x="4307032" y="152400"/>
            <a:ext cx="4739269" cy="5964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138" y="5906942"/>
            <a:ext cx="1822862" cy="9510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15876"/>
            <a:ext cx="470755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3300" b="1" dirty="0">
                <a:solidFill>
                  <a:srgbClr val="FF0000"/>
                </a:solidFill>
                <a:latin typeface="Monotype Corsiva" panose="03010101010201010101" pitchFamily="66" charset="0"/>
                <a:ea typeface="+mj-ea"/>
                <a:cs typeface="+mj-cs"/>
              </a:rPr>
              <a:t>Преданията разказват…</a:t>
            </a:r>
            <a:endParaRPr lang="bg-BG" sz="3300" b="1" dirty="0">
              <a:solidFill>
                <a:srgbClr val="FF0000"/>
              </a:solidFill>
              <a:latin typeface="Monotype Corsiva" panose="03010101010201010101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315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76200"/>
            <a:ext cx="8210550" cy="1219200"/>
          </a:xfrm>
        </p:spPr>
        <p:txBody>
          <a:bodyPr/>
          <a:lstStyle/>
          <a:p>
            <a:r>
              <a:rPr lang="bg-BG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История на Т</a:t>
            </a:r>
            <a:r>
              <a:rPr lang="en-US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e</a:t>
            </a:r>
            <a:r>
              <a:rPr lang="bg-BG" b="1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одор</a:t>
            </a:r>
            <a:r>
              <a:rPr lang="bg-BG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bg-BG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Тирон</a:t>
            </a:r>
            <a:endParaRPr lang="bg-BG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5638800" cy="6400799"/>
          </a:xfrm>
        </p:spPr>
        <p:txBody>
          <a:bodyPr>
            <a:normAutofit/>
          </a:bodyPr>
          <a:lstStyle/>
          <a:p>
            <a:pPr marL="342900" lvl="1" indent="0">
              <a:buNone/>
            </a:pPr>
            <a:r>
              <a:rPr lang="ru-RU" sz="2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1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Житието</a:t>
            </a:r>
            <a:r>
              <a:rPr lang="ru-RU" sz="2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1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одор</a:t>
            </a:r>
            <a:r>
              <a:rPr lang="ru-RU" sz="2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Тирон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разказва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че около 50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години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след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смъртта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1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одор</a:t>
            </a:r>
            <a:r>
              <a:rPr lang="ru-RU" sz="2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византийският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император Юлиан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Отстъпник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който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мразел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християните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решил да им се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подиграе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Знаейки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че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първата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седмица на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Четиридесетница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 пазят строг пост, той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заповядал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 се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поръсят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кръв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идолски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жертви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всички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неща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ядене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продавани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цариградския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пазар</a:t>
            </a:r>
            <a:r>
              <a:rPr lang="ru-RU" sz="2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Тогава</a:t>
            </a:r>
            <a:r>
              <a:rPr lang="ru-RU" sz="2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св. </a:t>
            </a:r>
            <a:r>
              <a:rPr lang="ru-RU" sz="2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1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одор</a:t>
            </a:r>
            <a:r>
              <a:rPr lang="ru-RU" sz="2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 явил на архиепископа и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предупредил за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деяни</a:t>
            </a:r>
            <a:r>
              <a:rPr lang="en-US" sz="2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като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поръчал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тези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които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нямат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храна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дома си, да си правят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коливо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т.е. да варят пшеница с мед. В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продължение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цяла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седмица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християните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хранели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коливо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към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1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в.Теодор</a:t>
            </a:r>
            <a:r>
              <a:rPr lang="ru-RU" sz="2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Тирон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църквата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запазила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досега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обичая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в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първата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събота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Великия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 чрез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коливо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почита</a:t>
            </a:r>
            <a:r>
              <a:rPr lang="ru-RU" dirty="0"/>
              <a:t>.</a:t>
            </a:r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5888469"/>
            <a:ext cx="1822862" cy="95105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Да се помни и предава...</a:t>
            </a:r>
            <a:endParaRPr lang="bg-B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2800" r="13600"/>
          <a:stretch/>
        </p:blipFill>
        <p:spPr>
          <a:xfrm>
            <a:off x="5475844" y="228600"/>
            <a:ext cx="35052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5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228599"/>
            <a:ext cx="8439150" cy="1260764"/>
          </a:xfrm>
        </p:spPr>
        <p:txBody>
          <a:bodyPr/>
          <a:lstStyle/>
          <a:p>
            <a:r>
              <a:rPr lang="bg-BG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Как се отбелязва Тодоровден</a:t>
            </a:r>
            <a:r>
              <a:rPr lang="bg-BG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?</a:t>
            </a:r>
            <a:endParaRPr lang="bg-BG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6400800" cy="5244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Тодоровден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тбелязва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тържествено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почитане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коня и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организират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надбягвания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коне –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кушии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изгрев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слънце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мъжете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сплитат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опашките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гривите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конете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украсяват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мъниста,пискюли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цветя и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отвеждат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водопой. Жените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размесват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раздават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помежду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обредни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хлябове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като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дават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тях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на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конете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Варят и жито,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което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благославя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църковния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храм. После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идва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атрактивното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конно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състезание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кушията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Победителят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нея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награждава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конят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получава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обикновено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юзда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неговият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стопанин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риза или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кърпа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Спечелилият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надбягването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обикаля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коня си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всички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домове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 да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честити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празника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Навсякъде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посрещат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радушно и поят коня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вода. </a:t>
            </a:r>
            <a:endParaRPr lang="bg-B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5888469"/>
            <a:ext cx="1822862" cy="95105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Да се помни и предава...</a:t>
            </a:r>
            <a:endParaRPr lang="bg-B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1119" y="107517"/>
            <a:ext cx="2644543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3258" t="14301" b="24748"/>
          <a:stretch/>
        </p:blipFill>
        <p:spPr>
          <a:xfrm>
            <a:off x="2593558" y="4493061"/>
            <a:ext cx="3956883" cy="218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223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76200"/>
            <a:ext cx="7771794" cy="483754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Да се помни и предава...</a:t>
            </a:r>
            <a:endParaRPr lang="bg-B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138" y="5869997"/>
            <a:ext cx="1822862" cy="9510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4875" b="573"/>
          <a:stretch/>
        </p:blipFill>
        <p:spPr>
          <a:xfrm>
            <a:off x="228600" y="3728963"/>
            <a:ext cx="5181600" cy="301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34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10550" cy="1690689"/>
          </a:xfrm>
        </p:spPr>
        <p:txBody>
          <a:bodyPr/>
          <a:lstStyle/>
          <a:p>
            <a:r>
              <a:rPr lang="bg-BG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Каква е обредната трапеза за Тодоровден?</a:t>
            </a:r>
            <a:endParaRPr lang="bg-BG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210550" cy="48815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Обредната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трапеза за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празника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включва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пита с мая, супа от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гъби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„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тудоровска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леща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“.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bg-B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Да се помни и </a:t>
            </a:r>
            <a:r>
              <a:rPr lang="ru-RU" dirty="0" err="1" smtClean="0"/>
              <a:t>предава</a:t>
            </a:r>
            <a:r>
              <a:rPr lang="ru-RU" dirty="0" smtClean="0"/>
              <a:t>...</a:t>
            </a:r>
            <a:endParaRPr lang="bg-B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1" t="45831" r="-1250" b="17504"/>
          <a:stretch/>
        </p:blipFill>
        <p:spPr>
          <a:xfrm>
            <a:off x="252831" y="2362200"/>
            <a:ext cx="8697641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2317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Да се помни и предава...</a:t>
            </a:r>
            <a:endParaRPr lang="bg-BG" dirty="0"/>
          </a:p>
        </p:txBody>
      </p:sp>
      <p:sp>
        <p:nvSpPr>
          <p:cNvPr id="6" name="Rectangle 5"/>
          <p:cNvSpPr/>
          <p:nvPr/>
        </p:nvSpPr>
        <p:spPr>
          <a:xfrm>
            <a:off x="152400" y="762000"/>
            <a:ext cx="8763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На </a:t>
            </a:r>
            <a:r>
              <a:rPr lang="ru-RU" sz="21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Тодоровден</a:t>
            </a:r>
            <a:r>
              <a:rPr lang="ru-RU" sz="2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жените 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месят и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раздават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обредни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питки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хлябове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наречени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конче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или „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копито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на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които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тесто се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измайсторяват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съответните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фигурки.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Хлябът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раздава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роднини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съседи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здраве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конете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sz="21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02" y="2286000"/>
            <a:ext cx="4687099" cy="29246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429000"/>
            <a:ext cx="4058853" cy="300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840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Тодорова неделя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българския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народен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нарича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периодът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обхващащ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седмицата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Сирни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заговезни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Тодоровден. Известна е и с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имената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Ту̀дурица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Ту̀дурска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неделя, Суха неделя, Луда неделя,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Трѝмирна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неделя,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Гладна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неделя,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Кукерска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неделя. 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Тодоровден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празник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на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младите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невести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омъжили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годината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затова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наричат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“Булкина неделя</a:t>
            </a:r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Според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традицията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Тодоровден те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нямат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право да месят и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пекат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хляб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Извършват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обреди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здраве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младите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булки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bg-B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Да се помни и предава...</a:t>
            </a:r>
            <a:endParaRPr lang="bg-B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6520" y="5880822"/>
            <a:ext cx="1822862" cy="9510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400" y="533400"/>
            <a:ext cx="380442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3300" b="1" dirty="0">
                <a:solidFill>
                  <a:srgbClr val="FF0000"/>
                </a:solidFill>
                <a:latin typeface="Monotype Corsiva" panose="03010101010201010101" pitchFamily="66" charset="0"/>
                <a:ea typeface="+mj-ea"/>
                <a:cs typeface="+mj-cs"/>
              </a:rPr>
              <a:t>Тодорова неделя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1441</TotalTime>
  <Words>683</Words>
  <Application>Microsoft Office PowerPoint</Application>
  <PresentationFormat>On-screen Show (4:3)</PresentationFormat>
  <Paragraphs>42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Monotype Corsiva</vt:lpstr>
      <vt:lpstr>Times New Roman</vt:lpstr>
      <vt:lpstr>Office Theme</vt:lpstr>
      <vt:lpstr>PowerPoint Presentation</vt:lpstr>
      <vt:lpstr>Какво трябва да знаем за Тодоровден?</vt:lpstr>
      <vt:lpstr>Едно от названията на Тодоровден – Конски Великден показва почит към коня, който е неотменна част от образа на светеца.  Преданията разказват, че на този ден светецът обличал девет кожуха и отивал при Бога със своя кон да проси за лято. И понеже Господ уважава светеца, още докато той изрича молбата си, отвън, на мястото, където е забоден маждракът (копието на светеца), започва да се издига пара и земята се затопля. </vt:lpstr>
      <vt:lpstr>История на Тeодор Тирон</vt:lpstr>
      <vt:lpstr>Как се отбелязва Тодоровден?</vt:lpstr>
      <vt:lpstr>PowerPoint Presentation</vt:lpstr>
      <vt:lpstr>Каква е обредната трапеза за Тодоровден?</vt:lpstr>
      <vt:lpstr>PowerPoint Presentation</vt:lpstr>
      <vt:lpstr>PowerPoint Presentation</vt:lpstr>
      <vt:lpstr>Кои празнуват на Тодоровден?!</vt:lpstr>
    </vt:vector>
  </TitlesOfParts>
  <Company>MG Corp.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Тодоров ден</dc:title>
  <dc:creator>Mariana</dc:creator>
  <cp:lastModifiedBy>User</cp:lastModifiedBy>
  <cp:revision>43</cp:revision>
  <dcterms:created xsi:type="dcterms:W3CDTF">2011-02-02T18:49:49Z</dcterms:created>
  <dcterms:modified xsi:type="dcterms:W3CDTF">2021-03-18T14:44:07Z</dcterms:modified>
</cp:coreProperties>
</file>